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4" r:id="rId9"/>
    <p:sldId id="263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Полещук С.Е.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499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0714" y="624110"/>
            <a:ext cx="10994571" cy="1280890"/>
          </a:xfrm>
        </p:spPr>
        <p:txBody>
          <a:bodyPr>
            <a:noAutofit/>
          </a:bodyPr>
          <a:lstStyle/>
          <a:p>
            <a:r>
              <a:rPr lang="ru-RU" sz="2000" dirty="0" smtClean="0"/>
              <a:t> 6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Печь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снабжена кожухом вокруг дверцы топки. Верхняя часть кожуха выполнена в виде арки, приваренной к передней стенке печки по дуге окружности с центром в середине нижней части кожуха (см. рис. 2). Для установки печки хозяину понадобилось узнать радиус закругления арки R. Размеры кожуха в сантиметрах показаны на рисунке. Найдите радиус закругления арки в сантиметрах. 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4" name="Picture 2060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0328" y="2682579"/>
            <a:ext cx="1718701" cy="3048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7288" y="2453888"/>
            <a:ext cx="7490672" cy="3276691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9915304" y="5910135"/>
            <a:ext cx="1396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Ответ: </a:t>
            </a:r>
            <a:r>
              <a:rPr lang="ru-RU" b="1" dirty="0">
                <a:solidFill>
                  <a:srgbClr val="0000FF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68</a:t>
            </a:r>
            <a:r>
              <a:rPr lang="ru-RU" dirty="0">
                <a:solidFill>
                  <a:srgbClr val="000000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4459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6837" y="53267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Проверка: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9675879"/>
              </p:ext>
            </p:extLst>
          </p:nvPr>
        </p:nvGraphicFramePr>
        <p:xfrm>
          <a:off x="2589213" y="2003368"/>
          <a:ext cx="7203180" cy="4275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6736">
                  <a:extLst>
                    <a:ext uri="{9D8B030D-6E8A-4147-A177-3AD203B41FA5}">
                      <a16:colId xmlns:a16="http://schemas.microsoft.com/office/drawing/2014/main" xmlns="" val="113791029"/>
                    </a:ext>
                  </a:extLst>
                </a:gridCol>
                <a:gridCol w="4796444">
                  <a:extLst>
                    <a:ext uri="{9D8B030D-6E8A-4147-A177-3AD203B41FA5}">
                      <a16:colId xmlns:a16="http://schemas.microsoft.com/office/drawing/2014/main" xmlns="" val="3621810284"/>
                    </a:ext>
                  </a:extLst>
                </a:gridCol>
              </a:tblGrid>
              <a:tr h="107511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задания: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Ответ:</a:t>
                      </a:r>
                      <a:r>
                        <a:rPr lang="ru-RU" sz="3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3575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1.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15</a:t>
                      </a:r>
                      <a:r>
                        <a:rPr lang="ru-RU" sz="3600" b="1" dirty="0" smtClean="0"/>
                        <a:t>,4</a:t>
                      </a:r>
                      <a:endParaRPr lang="ru-RU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75007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2.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2000</a:t>
                      </a:r>
                      <a:endParaRPr lang="ru-RU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73709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3.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4500</a:t>
                      </a:r>
                      <a:endParaRPr lang="ru-RU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97792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4.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20900</a:t>
                      </a:r>
                      <a:endParaRPr lang="ru-RU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24978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5.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55</a:t>
                      </a:r>
                      <a:endParaRPr lang="ru-RU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3440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689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567" y="735723"/>
            <a:ext cx="8061867" cy="5381297"/>
          </a:xfrm>
        </p:spPr>
      </p:pic>
    </p:spTree>
    <p:extLst>
      <p:ext uri="{BB962C8B-B14F-4D97-AF65-F5344CB8AC3E}">
        <p14:creationId xmlns:p14="http://schemas.microsoft.com/office/powerpoint/2010/main" val="97775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769" y="1156137"/>
            <a:ext cx="5809697" cy="4372303"/>
          </a:xfrm>
        </p:spPr>
      </p:pic>
    </p:spTree>
    <p:extLst>
      <p:ext uri="{BB962C8B-B14F-4D97-AF65-F5344CB8AC3E}">
        <p14:creationId xmlns:p14="http://schemas.microsoft.com/office/powerpoint/2010/main" val="39594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93" y="1454427"/>
            <a:ext cx="4427100" cy="3331778"/>
          </a:xfrm>
          <a:prstGeom prst="rect">
            <a:avLst/>
          </a:prstGeom>
        </p:spPr>
      </p:pic>
      <p:pic>
        <p:nvPicPr>
          <p:cNvPr id="6" name="Рисунок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0789" y="1264555"/>
            <a:ext cx="6603823" cy="40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112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642" y="1457496"/>
            <a:ext cx="2837793" cy="2837793"/>
          </a:xfr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13" y="1278821"/>
            <a:ext cx="6104857" cy="37640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4110" y="5423337"/>
            <a:ext cx="8310957" cy="479057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376855" y="176606"/>
            <a:ext cx="10562897" cy="863918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Найдите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объём парного отделения строящейся бани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 дайте в кубических метрах.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343803" y="5988362"/>
            <a:ext cx="2376612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21970" marR="75565" indent="-6350" algn="r">
              <a:lnSpc>
                <a:spcPct val="107000"/>
              </a:lnSpc>
              <a:spcAft>
                <a:spcPts val="15"/>
              </a:spcAft>
            </a:pPr>
            <a:r>
              <a:rPr lang="ru-RU" dirty="0">
                <a:solidFill>
                  <a:srgbClr val="000000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Ответ: </a:t>
            </a:r>
            <a:r>
              <a:rPr lang="ru-RU" b="1" dirty="0">
                <a:solidFill>
                  <a:srgbClr val="0000FF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15,84</a:t>
            </a:r>
            <a:r>
              <a:rPr lang="ru-RU" dirty="0">
                <a:solidFill>
                  <a:srgbClr val="000000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467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7572" y="203696"/>
            <a:ext cx="9991123" cy="1280890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сколько рублей дровяная печь, подходящая по отапливаемому объёму парного отделения, обойдётся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дешевле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электрической с учётом установки?</a:t>
            </a:r>
          </a:p>
        </p:txBody>
      </p:sp>
      <p:pic>
        <p:nvPicPr>
          <p:cNvPr id="6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083" y="1048490"/>
            <a:ext cx="4761953" cy="2938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7572" y="2017986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V=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15,84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526153"/>
              </p:ext>
            </p:extLst>
          </p:nvPr>
        </p:nvGraphicFramePr>
        <p:xfrm>
          <a:off x="1471448" y="4423148"/>
          <a:ext cx="7535918" cy="1577340"/>
        </p:xfrm>
        <a:graphic>
          <a:graphicData uri="http://schemas.openxmlformats.org/drawingml/2006/table">
            <a:tbl>
              <a:tblPr firstRow="1" firstCol="1" bandRow="1"/>
              <a:tblGrid>
                <a:gridCol w="2293389">
                  <a:extLst>
                    <a:ext uri="{9D8B030D-6E8A-4147-A177-3AD203B41FA5}">
                      <a16:colId xmlns:a16="http://schemas.microsoft.com/office/drawing/2014/main" xmlns="" val="445589887"/>
                    </a:ext>
                  </a:extLst>
                </a:gridCol>
                <a:gridCol w="1531958">
                  <a:extLst>
                    <a:ext uri="{9D8B030D-6E8A-4147-A177-3AD203B41FA5}">
                      <a16:colId xmlns:a16="http://schemas.microsoft.com/office/drawing/2014/main" xmlns="" val="2085741424"/>
                    </a:ext>
                  </a:extLst>
                </a:gridCol>
                <a:gridCol w="1403187">
                  <a:extLst>
                    <a:ext uri="{9D8B030D-6E8A-4147-A177-3AD203B41FA5}">
                      <a16:colId xmlns:a16="http://schemas.microsoft.com/office/drawing/2014/main" xmlns="" val="680493019"/>
                    </a:ext>
                  </a:extLst>
                </a:gridCol>
                <a:gridCol w="2307384">
                  <a:extLst>
                    <a:ext uri="{9D8B030D-6E8A-4147-A177-3AD203B41FA5}">
                      <a16:colId xmlns:a16="http://schemas.microsoft.com/office/drawing/2014/main" xmlns="" val="1717846770"/>
                    </a:ext>
                  </a:extLst>
                </a:gridCol>
              </a:tblGrid>
              <a:tr h="566420">
                <a:tc>
                  <a:txBody>
                    <a:bodyPr/>
                    <a:lstStyle/>
                    <a:p>
                      <a:pPr marL="6350" marR="3810" indent="-508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6040" marR="11430" marT="400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56515" indent="-5080" algn="ctr">
                        <a:lnSpc>
                          <a:spcPct val="107000"/>
                        </a:lnSpc>
                        <a:spcAft>
                          <a:spcPts val="15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Стоимость </a:t>
                      </a:r>
                    </a:p>
                    <a:p>
                      <a:pPr marL="6350" marR="56515" indent="-50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(руб.) </a:t>
                      </a:r>
                    </a:p>
                  </a:txBody>
                  <a:tcPr marL="66040" marR="1143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9060" marR="3810" indent="-5080" algn="l">
                        <a:lnSpc>
                          <a:spcPct val="107000"/>
                        </a:lnSpc>
                        <a:spcAft>
                          <a:spcPts val="15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Установка </a:t>
                      </a:r>
                    </a:p>
                    <a:p>
                      <a:pPr marL="6350" marR="57150" indent="-50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(руб.) </a:t>
                      </a:r>
                    </a:p>
                  </a:txBody>
                  <a:tcPr marL="66040" marR="1143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55880" indent="-5080" algn="ctr">
                        <a:lnSpc>
                          <a:spcPct val="107000"/>
                        </a:lnSpc>
                        <a:spcAft>
                          <a:spcPts val="15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К оплате </a:t>
                      </a:r>
                    </a:p>
                    <a:p>
                      <a:pPr marL="6350" marR="59055" indent="-50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(руб.) </a:t>
                      </a:r>
                    </a:p>
                  </a:txBody>
                  <a:tcPr marL="66040" marR="1143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71397002"/>
                  </a:ext>
                </a:extLst>
              </a:tr>
              <a:tr h="337820">
                <a:tc>
                  <a:txBody>
                    <a:bodyPr/>
                    <a:lstStyle/>
                    <a:p>
                      <a:pPr marL="94615" marR="3810" indent="-5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Дровяная печь № 2 </a:t>
                      </a:r>
                    </a:p>
                  </a:txBody>
                  <a:tcPr marL="66040" marR="1143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55880" indent="-50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22 000 </a:t>
                      </a:r>
                    </a:p>
                  </a:txBody>
                  <a:tcPr marL="66040" marR="1143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53340" indent="-50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0 </a:t>
                      </a:r>
                    </a:p>
                  </a:txBody>
                  <a:tcPr marL="66040" marR="1143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64770" indent="-50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22 000+0=22 000 </a:t>
                      </a:r>
                    </a:p>
                  </a:txBody>
                  <a:tcPr marL="66040" marR="1143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04399486"/>
                  </a:ext>
                </a:extLst>
              </a:tr>
              <a:tr h="337820">
                <a:tc>
                  <a:txBody>
                    <a:bodyPr/>
                    <a:lstStyle/>
                    <a:p>
                      <a:pPr marL="64135" marR="3810" indent="-5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Электрическая печь </a:t>
                      </a:r>
                    </a:p>
                  </a:txBody>
                  <a:tcPr marL="66040" marR="1143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55880" indent="-50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17 100 </a:t>
                      </a:r>
                    </a:p>
                  </a:txBody>
                  <a:tcPr marL="66040" marR="1143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58420" indent="-50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5 400 </a:t>
                      </a:r>
                    </a:p>
                  </a:txBody>
                  <a:tcPr marL="66040" marR="1143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3810" indent="-5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17 100+5 400=22 500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</a:p>
                  </a:txBody>
                  <a:tcPr marL="66040" marR="1143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7391538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635" marR="3810" indent="-50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</a:p>
                  </a:txBody>
                  <a:tcPr marL="66040" marR="11430" marT="400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marR="3810" indent="-50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</a:p>
                  </a:txBody>
                  <a:tcPr marL="66040" marR="11430" marT="4000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marR="3810" indent="-50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Экономия: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</a:p>
                  </a:txBody>
                  <a:tcPr marL="66040" marR="1143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3810" indent="-508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16125" algn="r"/>
                        </a:tabLst>
                      </a:pPr>
                      <a:r>
                        <a:rPr lang="ru-RU" sz="145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22 500- 22 000=500</a:t>
                      </a:r>
                      <a:r>
                        <a:rPr lang="ru-RU" sz="1450" dirty="0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  <a:ea typeface="Segoe UI Symbol" panose="020B0502040204020203" pitchFamily="34" charset="0"/>
                          <a:cs typeface="Segoe UI Symbol" panose="020B0502040204020203" pitchFamily="34" charset="0"/>
                        </a:rPr>
                        <a:t>	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</a:p>
                  </a:txBody>
                  <a:tcPr marL="66040" marR="11430" marT="400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58783179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524397" y="6232039"/>
            <a:ext cx="2073323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21970" marR="3810" indent="-6350" algn="r">
              <a:lnSpc>
                <a:spcPct val="107000"/>
              </a:lnSpc>
              <a:spcAft>
                <a:spcPts val="15"/>
              </a:spcAft>
            </a:pPr>
            <a:r>
              <a:rPr lang="ru-RU" dirty="0">
                <a:solidFill>
                  <a:srgbClr val="000000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Ответ: </a:t>
            </a:r>
            <a:r>
              <a:rPr lang="ru-RU" b="1" dirty="0">
                <a:solidFill>
                  <a:srgbClr val="0000FF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500</a:t>
            </a:r>
            <a:r>
              <a:rPr lang="ru-RU" dirty="0">
                <a:solidFill>
                  <a:srgbClr val="000000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8145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55228" y="551796"/>
            <a:ext cx="9949081" cy="755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810" lvl="0" algn="just" fontAlgn="base">
              <a:lnSpc>
                <a:spcPct val="112000"/>
              </a:lnSpc>
              <a:spcAft>
                <a:spcPts val="20"/>
              </a:spcAft>
              <a:buClr>
                <a:srgbClr val="000000"/>
              </a:buClr>
              <a:buSzPts val="1400"/>
            </a:pPr>
            <a:r>
              <a:rPr lang="ru-RU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3. </a:t>
            </a:r>
            <a:r>
              <a:rPr lang="ru-RU" sz="20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Bookman Old Style" panose="02050604050505020204" pitchFamily="18" charset="0"/>
                <a:cs typeface="Times New Roman" panose="02020603050405020304" pitchFamily="18" charset="0"/>
              </a:rPr>
              <a:t>Во </a:t>
            </a:r>
            <a:r>
              <a:rPr lang="ru-RU" sz="2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Bookman Old Style" panose="02050604050505020204" pitchFamily="18" charset="0"/>
                <a:cs typeface="Times New Roman" panose="02020603050405020304" pitchFamily="18" charset="0"/>
              </a:rPr>
              <a:t>сколько рублей обойдётся покупка электрической печи с установкой и доставкой, если доставка печи до дачного участка будет стоить 900 рублей?  </a:t>
            </a:r>
          </a:p>
        </p:txBody>
      </p:sp>
      <p:pic>
        <p:nvPicPr>
          <p:cNvPr id="5" name="Рисунок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498" y="1307452"/>
            <a:ext cx="5255535" cy="3242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093903"/>
              </p:ext>
            </p:extLst>
          </p:nvPr>
        </p:nvGraphicFramePr>
        <p:xfrm>
          <a:off x="1940786" y="4919980"/>
          <a:ext cx="7029043" cy="1176020"/>
        </p:xfrm>
        <a:graphic>
          <a:graphicData uri="http://schemas.openxmlformats.org/drawingml/2006/table">
            <a:tbl>
              <a:tblPr firstRow="1" firstCol="1" bandRow="1"/>
              <a:tblGrid>
                <a:gridCol w="1504638">
                  <a:extLst>
                    <a:ext uri="{9D8B030D-6E8A-4147-A177-3AD203B41FA5}">
                      <a16:colId xmlns:a16="http://schemas.microsoft.com/office/drawing/2014/main" xmlns="" val="4232402337"/>
                    </a:ext>
                  </a:extLst>
                </a:gridCol>
                <a:gridCol w="1478528">
                  <a:extLst>
                    <a:ext uri="{9D8B030D-6E8A-4147-A177-3AD203B41FA5}">
                      <a16:colId xmlns:a16="http://schemas.microsoft.com/office/drawing/2014/main" xmlns="" val="2391079004"/>
                    </a:ext>
                  </a:extLst>
                </a:gridCol>
                <a:gridCol w="1410639">
                  <a:extLst>
                    <a:ext uri="{9D8B030D-6E8A-4147-A177-3AD203B41FA5}">
                      <a16:colId xmlns:a16="http://schemas.microsoft.com/office/drawing/2014/main" xmlns="" val="766592077"/>
                    </a:ext>
                  </a:extLst>
                </a:gridCol>
                <a:gridCol w="2635238">
                  <a:extLst>
                    <a:ext uri="{9D8B030D-6E8A-4147-A177-3AD203B41FA5}">
                      <a16:colId xmlns:a16="http://schemas.microsoft.com/office/drawing/2014/main" xmlns="" val="1849561679"/>
                    </a:ext>
                  </a:extLst>
                </a:gridCol>
              </a:tblGrid>
              <a:tr h="739968">
                <a:tc>
                  <a:txBody>
                    <a:bodyPr/>
                    <a:lstStyle/>
                    <a:p>
                      <a:pPr marL="6350" marR="59055" indent="-5080" algn="ctr">
                        <a:lnSpc>
                          <a:spcPct val="107000"/>
                        </a:lnSpc>
                        <a:spcAft>
                          <a:spcPts val="15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Стоимость </a:t>
                      </a:r>
                    </a:p>
                    <a:p>
                      <a:pPr marL="6350" marR="59055" indent="-50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(руб.) </a:t>
                      </a:r>
                    </a:p>
                  </a:txBody>
                  <a:tcPr marL="66040" marR="1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63500" indent="-5080" algn="ctr">
                        <a:lnSpc>
                          <a:spcPct val="107000"/>
                        </a:lnSpc>
                        <a:spcAft>
                          <a:spcPts val="15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Установка </a:t>
                      </a:r>
                    </a:p>
                    <a:p>
                      <a:pPr marL="6350" marR="64770" indent="-50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(руб.) </a:t>
                      </a:r>
                    </a:p>
                  </a:txBody>
                  <a:tcPr marL="66040" marR="1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55880" indent="-5080" algn="ctr">
                        <a:lnSpc>
                          <a:spcPct val="107000"/>
                        </a:lnSpc>
                        <a:spcAft>
                          <a:spcPts val="15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Доставка </a:t>
                      </a:r>
                    </a:p>
                    <a:p>
                      <a:pPr marL="6350" marR="59055" indent="-50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(руб.) </a:t>
                      </a:r>
                    </a:p>
                  </a:txBody>
                  <a:tcPr marL="66040" marR="1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58420" indent="-50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К оплате (руб.) </a:t>
                      </a:r>
                    </a:p>
                  </a:txBody>
                  <a:tcPr marL="66040" marR="1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12717770"/>
                  </a:ext>
                </a:extLst>
              </a:tr>
              <a:tr h="436052">
                <a:tc>
                  <a:txBody>
                    <a:bodyPr/>
                    <a:lstStyle/>
                    <a:p>
                      <a:pPr marL="6350" marR="58420" indent="-50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17 100 </a:t>
                      </a:r>
                    </a:p>
                  </a:txBody>
                  <a:tcPr marL="66040" marR="1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60960" indent="-50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5 400 </a:t>
                      </a:r>
                    </a:p>
                  </a:txBody>
                  <a:tcPr marL="66040" marR="1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55880" indent="-50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900 </a:t>
                      </a:r>
                    </a:p>
                  </a:txBody>
                  <a:tcPr marL="66040" marR="1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3810" indent="-508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17 100+5 400+900=23 400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</a:p>
                  </a:txBody>
                  <a:tcPr marL="66040" marR="1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9854605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9047894" y="5901652"/>
            <a:ext cx="2456442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21970" marR="3810" indent="-6350" algn="r">
              <a:lnSpc>
                <a:spcPct val="107000"/>
              </a:lnSpc>
              <a:spcAft>
                <a:spcPts val="15"/>
              </a:spcAft>
            </a:pPr>
            <a:r>
              <a:rPr lang="ru-RU" dirty="0">
                <a:solidFill>
                  <a:srgbClr val="000000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Ответ: </a:t>
            </a:r>
            <a:r>
              <a:rPr lang="ru-RU" b="1" dirty="0">
                <a:solidFill>
                  <a:srgbClr val="0000FF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23 400</a:t>
            </a:r>
            <a:r>
              <a:rPr lang="ru-RU" dirty="0">
                <a:solidFill>
                  <a:srgbClr val="000000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931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3697" y="624110"/>
            <a:ext cx="9780915" cy="780147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дровяную печь, масса которой 45 кг, сделали скидку 15%. Сколько рублей стала стоить печь? 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839" y="1264555"/>
            <a:ext cx="5271670" cy="3252733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442418"/>
              </p:ext>
            </p:extLst>
          </p:nvPr>
        </p:nvGraphicFramePr>
        <p:xfrm>
          <a:off x="1891861" y="4771695"/>
          <a:ext cx="7357241" cy="1303283"/>
        </p:xfrm>
        <a:graphic>
          <a:graphicData uri="http://schemas.openxmlformats.org/drawingml/2006/table">
            <a:tbl>
              <a:tblPr firstRow="1" firstCol="1" bandRow="1"/>
              <a:tblGrid>
                <a:gridCol w="2139420">
                  <a:extLst>
                    <a:ext uri="{9D8B030D-6E8A-4147-A177-3AD203B41FA5}">
                      <a16:colId xmlns:a16="http://schemas.microsoft.com/office/drawing/2014/main" xmlns="" val="719472485"/>
                    </a:ext>
                  </a:extLst>
                </a:gridCol>
                <a:gridCol w="2298464">
                  <a:extLst>
                    <a:ext uri="{9D8B030D-6E8A-4147-A177-3AD203B41FA5}">
                      <a16:colId xmlns:a16="http://schemas.microsoft.com/office/drawing/2014/main" xmlns="" val="2314834095"/>
                    </a:ext>
                  </a:extLst>
                </a:gridCol>
                <a:gridCol w="2919357">
                  <a:extLst>
                    <a:ext uri="{9D8B030D-6E8A-4147-A177-3AD203B41FA5}">
                      <a16:colId xmlns:a16="http://schemas.microsoft.com/office/drawing/2014/main" xmlns="" val="1198466215"/>
                    </a:ext>
                  </a:extLst>
                </a:gridCol>
              </a:tblGrid>
              <a:tr h="457357">
                <a:tc>
                  <a:txBody>
                    <a:bodyPr/>
                    <a:lstStyle/>
                    <a:p>
                      <a:pPr marL="6350" marR="5715" indent="-50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Стоимость (руб.) </a:t>
                      </a:r>
                    </a:p>
                  </a:txBody>
                  <a:tcPr marL="73025" marR="73025" marT="831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3175" indent="-50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Скидка (руб.) </a:t>
                      </a:r>
                    </a:p>
                  </a:txBody>
                  <a:tcPr marL="73025" marR="73025" marT="831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6350" indent="-50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Новая стоимость (руб.) </a:t>
                      </a:r>
                    </a:p>
                  </a:txBody>
                  <a:tcPr marL="73025" marR="73025" marT="831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75676941"/>
                  </a:ext>
                </a:extLst>
              </a:tr>
              <a:tr h="845926">
                <a:tc>
                  <a:txBody>
                    <a:bodyPr/>
                    <a:lstStyle/>
                    <a:p>
                      <a:pPr marL="6350" marR="4445" indent="-50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19 500 </a:t>
                      </a:r>
                    </a:p>
                  </a:txBody>
                  <a:tcPr marL="73025" marR="73025" marT="83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270" indent="-5080" algn="ctr">
                        <a:lnSpc>
                          <a:spcPct val="107000"/>
                        </a:lnSpc>
                        <a:spcAft>
                          <a:spcPts val="27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15% от 19 500: </a:t>
                      </a:r>
                    </a:p>
                    <a:p>
                      <a:pPr marL="6350" marR="3810" indent="-508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90725" algn="r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19 500 * 0,15=2 925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  <a:ea typeface="Segoe UI Symbol" panose="020B0502040204020203" pitchFamily="34" charset="0"/>
                          <a:cs typeface="Segoe UI Symbol" panose="020B0502040204020203" pitchFamily="34" charset="0"/>
                        </a:rPr>
                        <a:t>р	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</a:p>
                  </a:txBody>
                  <a:tcPr marL="73025" marR="73025" marT="83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3810" indent="-508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77620" algn="ctr"/>
                          <a:tab pos="2254250" algn="ctr"/>
                        </a:tabLs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	</a:t>
                      </a:r>
                      <a:r>
                        <a:rPr lang="ru-RU" sz="145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19 500 - 2 925=16 575</a:t>
                      </a:r>
                      <a:r>
                        <a:rPr lang="ru-RU" sz="1450" dirty="0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  <a:ea typeface="Segoe UI Symbol" panose="020B0502040204020203" pitchFamily="34" charset="0"/>
                          <a:cs typeface="Segoe UI Symbol" panose="020B0502040204020203" pitchFamily="34" charset="0"/>
                        </a:rPr>
                        <a:t>	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Bookman Old Style" panose="02050604050505020204" pitchFamily="18" charset="0"/>
                          <a:cs typeface="Bookman Old Style" panose="02050604050505020204" pitchFamily="18" charset="0"/>
                        </a:rPr>
                        <a:t> </a:t>
                      </a:r>
                    </a:p>
                  </a:txBody>
                  <a:tcPr marL="73025" marR="73025" marT="83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45529913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264122" y="6135037"/>
            <a:ext cx="2456442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21970" marR="3810" indent="-6350" algn="r">
              <a:lnSpc>
                <a:spcPct val="107000"/>
              </a:lnSpc>
              <a:spcAft>
                <a:spcPts val="15"/>
              </a:spcAft>
            </a:pPr>
            <a:r>
              <a:rPr lang="ru-RU" dirty="0">
                <a:solidFill>
                  <a:srgbClr val="000000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Ответ: </a:t>
            </a:r>
            <a:r>
              <a:rPr lang="ru-RU" b="1" dirty="0">
                <a:solidFill>
                  <a:srgbClr val="0000FF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16 575</a:t>
            </a:r>
            <a:r>
              <a:rPr lang="ru-RU" dirty="0">
                <a:solidFill>
                  <a:srgbClr val="000000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2081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1959" y="624110"/>
            <a:ext cx="10710041" cy="1280890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прошлом году печи, указанные в таблице, стоили дороже. На них были сделаны скидки: на печь номер 1 скидка составила 20%, на печь номер 2 – 35%, на печь номер 3 – 25%. Сколько рублей стоила печь номер 3 в прошлом году?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995" y="1502979"/>
            <a:ext cx="4411809" cy="2722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8768" y="4457787"/>
            <a:ext cx="6847291" cy="178921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389783" y="5352393"/>
            <a:ext cx="237789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21970" marR="3810" indent="-6350" algn="r">
              <a:lnSpc>
                <a:spcPct val="107000"/>
              </a:lnSpc>
              <a:spcAft>
                <a:spcPts val="15"/>
              </a:spcAft>
            </a:pPr>
            <a:r>
              <a:rPr lang="ru-RU" dirty="0">
                <a:solidFill>
                  <a:srgbClr val="000000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Ответ: </a:t>
            </a:r>
            <a:r>
              <a:rPr lang="ru-RU" b="1" dirty="0">
                <a:solidFill>
                  <a:srgbClr val="0000FF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22800</a:t>
            </a:r>
            <a:r>
              <a:rPr lang="ru-RU" dirty="0">
                <a:solidFill>
                  <a:srgbClr val="000000"/>
                </a:solidFill>
                <a:latin typeface="Bookman Old Style" panose="0205060405050502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2530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269</TotalTime>
  <Words>333</Words>
  <Application>Microsoft Office PowerPoint</Application>
  <PresentationFormat>Произвольный</PresentationFormat>
  <Paragraphs>65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1. Найдите объём парного отделения строящейся бани.  Ответ дайте в кубических метрах.   </vt:lpstr>
      <vt:lpstr>2.  На сколько рублей дровяная печь, подходящая по отапливаемому объёму парного отделения, обойдётся дешевле электрической с учётом установки?</vt:lpstr>
      <vt:lpstr>Презентация PowerPoint</vt:lpstr>
      <vt:lpstr>4. На дровяную печь, масса которой 45 кг, сделали скидку 15%. Сколько рублей стала стоить печь?   </vt:lpstr>
      <vt:lpstr>5. В прошлом году печи, указанные в таблице, стоили дороже. На них были сделаны скидки: на печь номер 1 скидка составила 20%, на печь номер 2 – 35%, на печь номер 3 – 25%. Сколько рублей стоила печь номер 3 в прошлом году?  </vt:lpstr>
      <vt:lpstr> 6. Печь снабжена кожухом вокруг дверцы топки. Верхняя часть кожуха выполнена в виде арки, приваренной к передней стенке печки по дуге окружности с центром в середине нижней части кожуха (см. рис. 2). Для установки печки хозяину понадобилось узнать радиус закругления арки R. Размеры кожуха в сантиметрах показаны на рисунке. Найдите радиус закругления арки в сантиметрах.  </vt:lpstr>
      <vt:lpstr>Проверка: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22</cp:revision>
  <dcterms:created xsi:type="dcterms:W3CDTF">2024-01-28T11:57:20Z</dcterms:created>
  <dcterms:modified xsi:type="dcterms:W3CDTF">2024-02-15T09:21:03Z</dcterms:modified>
</cp:coreProperties>
</file>